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75" r:id="rId8"/>
    <p:sldId id="264" r:id="rId9"/>
    <p:sldId id="263" r:id="rId10"/>
    <p:sldId id="269" r:id="rId11"/>
    <p:sldId id="271" r:id="rId12"/>
    <p:sldId id="270" r:id="rId13"/>
    <p:sldId id="272" r:id="rId14"/>
    <p:sldId id="273" r:id="rId15"/>
    <p:sldId id="27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98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4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44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31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18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37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56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7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66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89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3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D3755-8EDB-4156-B652-24F9DAA8E45C}" type="datetimeFigureOut">
              <a:rPr lang="ru-RU" smtClean="0"/>
              <a:t>21.02.2023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3651-4B95-4778-8226-0A7A179015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30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1400" y="266700"/>
            <a:ext cx="5448300" cy="3551321"/>
          </a:xfrm>
        </p:spPr>
        <p:txBody>
          <a:bodyPr/>
          <a:lstStyle/>
          <a:p>
            <a:pPr algn="l"/>
            <a:r>
              <a:rPr lang="ru-RU" b="1" dirty="0">
                <a:latin typeface="Bahnschrift SemiBold" panose="020B0502040204020203" pitchFamily="34" charset="0"/>
              </a:rPr>
              <a:t>Проект «Маркерный настенный плоттер»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1400" y="3818021"/>
            <a:ext cx="3513221" cy="2774700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Corbel" panose="020B0503020204020204" pitchFamily="34" charset="0"/>
              </a:rPr>
              <a:t>Выполнил: </a:t>
            </a:r>
          </a:p>
          <a:p>
            <a:pPr algn="l"/>
            <a:r>
              <a:rPr lang="ru-RU" dirty="0">
                <a:latin typeface="Corbel" panose="020B0503020204020204" pitchFamily="34" charset="0"/>
              </a:rPr>
              <a:t>Наумов Максим Геннадьевич</a:t>
            </a:r>
          </a:p>
          <a:p>
            <a:pPr algn="l"/>
            <a:r>
              <a:rPr lang="ru-RU" dirty="0">
                <a:latin typeface="Corbel" panose="020B0503020204020204" pitchFamily="34" charset="0"/>
              </a:rPr>
              <a:t>Руководитель проекта: </a:t>
            </a:r>
          </a:p>
          <a:p>
            <a:pPr algn="l"/>
            <a:r>
              <a:rPr lang="ru-RU" dirty="0">
                <a:latin typeface="Corbel" panose="020B0503020204020204" pitchFamily="34" charset="0"/>
              </a:rPr>
              <a:t>Мазуров Максим Олегович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E002B4-B92A-4629-89BA-9186A987B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58" y="-236988"/>
            <a:ext cx="6840524" cy="732925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5843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970" y="0"/>
            <a:ext cx="674702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100" y="238125"/>
            <a:ext cx="5279870" cy="1958975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Конструкция плоттера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6790F08-FFD1-4056-AE97-946076DB859E}"/>
              </a:ext>
            </a:extLst>
          </p:cNvPr>
          <p:cNvSpPr/>
          <p:nvPr/>
        </p:nvSpPr>
        <p:spPr>
          <a:xfrm>
            <a:off x="2090690" y="4296530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Плата управления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75F2E1-7175-4127-B096-BC9738F5F496}"/>
              </a:ext>
            </a:extLst>
          </p:cNvPr>
          <p:cNvSpPr/>
          <p:nvPr/>
        </p:nvSpPr>
        <p:spPr>
          <a:xfrm>
            <a:off x="1234683" y="5158278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дисплей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B600D4-D9FB-465C-AB3B-690A563ED03A}"/>
              </a:ext>
            </a:extLst>
          </p:cNvPr>
          <p:cNvSpPr/>
          <p:nvPr/>
        </p:nvSpPr>
        <p:spPr>
          <a:xfrm>
            <a:off x="2927764" y="5158278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джойстик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AC0F03-7EFA-4260-8451-27B9A8457AFC}"/>
              </a:ext>
            </a:extLst>
          </p:cNvPr>
          <p:cNvSpPr/>
          <p:nvPr/>
        </p:nvSpPr>
        <p:spPr>
          <a:xfrm>
            <a:off x="378674" y="4297271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Серво</a:t>
            </a: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привод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65067E5-18C8-4421-A179-E842C1376E39}"/>
              </a:ext>
            </a:extLst>
          </p:cNvPr>
          <p:cNvSpPr/>
          <p:nvPr/>
        </p:nvSpPr>
        <p:spPr>
          <a:xfrm>
            <a:off x="3003042" y="2704062"/>
            <a:ext cx="1181152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Шаговый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мотор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3EF5BE-9A05-4CC7-BCF1-D66326251438}"/>
              </a:ext>
            </a:extLst>
          </p:cNvPr>
          <p:cNvSpPr/>
          <p:nvPr/>
        </p:nvSpPr>
        <p:spPr>
          <a:xfrm>
            <a:off x="1564216" y="2701184"/>
            <a:ext cx="1181152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Шаговый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мотор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8BDB70-260E-4F67-B1DB-644B4D356CB9}"/>
              </a:ext>
            </a:extLst>
          </p:cNvPr>
          <p:cNvSpPr/>
          <p:nvPr/>
        </p:nvSpPr>
        <p:spPr>
          <a:xfrm>
            <a:off x="1589154" y="3614941"/>
            <a:ext cx="1131277" cy="41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драйвер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B95471-5C18-4DE0-A8DD-23E880F7C844}"/>
              </a:ext>
            </a:extLst>
          </p:cNvPr>
          <p:cNvSpPr/>
          <p:nvPr/>
        </p:nvSpPr>
        <p:spPr>
          <a:xfrm>
            <a:off x="3025748" y="3606948"/>
            <a:ext cx="1131277" cy="41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драйвер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DF96C67-24D1-4B8D-9040-199FCA968F95}"/>
              </a:ext>
            </a:extLst>
          </p:cNvPr>
          <p:cNvSpPr/>
          <p:nvPr/>
        </p:nvSpPr>
        <p:spPr>
          <a:xfrm>
            <a:off x="3764840" y="4294908"/>
            <a:ext cx="1466557" cy="6787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Модуль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SD-</a:t>
            </a:r>
            <a:r>
              <a:rPr lang="ru-RU" sz="2000" dirty="0">
                <a:solidFill>
                  <a:schemeClr val="tx1"/>
                </a:solidFill>
              </a:rPr>
              <a:t>карты</a:t>
            </a:r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1CE9E259-CAE8-424E-9A56-417F7706B8C9}"/>
              </a:ext>
            </a:extLst>
          </p:cNvPr>
          <p:cNvCxnSpPr>
            <a:cxnSpLocks/>
            <a:stCxn id="4" idx="0"/>
            <a:endCxn id="10" idx="2"/>
          </p:cNvCxnSpPr>
          <p:nvPr/>
        </p:nvCxnSpPr>
        <p:spPr>
          <a:xfrm rot="16200000" flipV="1">
            <a:off x="2355915" y="3828476"/>
            <a:ext cx="266933" cy="669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6D165225-A0E4-413A-86C9-205635F09F10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rot="5400000" flipH="1" flipV="1">
            <a:off x="3070215" y="3775358"/>
            <a:ext cx="274926" cy="767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D78F3161-BC8E-4CB0-A1EC-96C987BF88F2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rot="10800000" flipV="1">
            <a:off x="3557248" y="4634291"/>
            <a:ext cx="207593" cy="16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FDFF0A4B-6B2F-4F47-841C-0A647B739D77}"/>
              </a:ext>
            </a:extLst>
          </p:cNvPr>
          <p:cNvCxnSpPr>
            <a:cxnSpLocks/>
            <a:stCxn id="4" idx="1"/>
            <a:endCxn id="7" idx="3"/>
          </p:cNvCxnSpPr>
          <p:nvPr/>
        </p:nvCxnSpPr>
        <p:spPr>
          <a:xfrm rot="10800000" flipV="1">
            <a:off x="1845232" y="4635912"/>
            <a:ext cx="245459" cy="7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Соединитель: уступ 33">
            <a:extLst>
              <a:ext uri="{FF2B5EF4-FFF2-40B4-BE49-F238E27FC236}">
                <a16:creationId xmlns:a16="http://schemas.microsoft.com/office/drawing/2014/main" id="{13DB2D6B-0D1F-496D-99B8-4A2A926D8349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16200000" flipV="1">
            <a:off x="3151015" y="4648250"/>
            <a:ext cx="182983" cy="8370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0EB30943-8DB1-4954-8AF8-A5D307F7821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2304475" y="4638783"/>
            <a:ext cx="182983" cy="8560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33282C7A-029E-4F89-9609-EBD580935C01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16200000" flipV="1">
            <a:off x="2037297" y="3497444"/>
            <a:ext cx="23499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5E633D44-EDF8-4A81-AF1F-B2C617CEECE4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rot="5400000" flipH="1" flipV="1">
            <a:off x="3480442" y="3493773"/>
            <a:ext cx="224121" cy="22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CAED1DE-F42B-42D6-BC17-D727DBB4D1A6}"/>
              </a:ext>
            </a:extLst>
          </p:cNvPr>
          <p:cNvSpPr txBox="1"/>
          <p:nvPr/>
        </p:nvSpPr>
        <p:spPr>
          <a:xfrm>
            <a:off x="1564215" y="5978827"/>
            <a:ext cx="2740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Функциональная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13837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206" y="236621"/>
            <a:ext cx="10721182" cy="919079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Пользовательское меню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3204" y="1549489"/>
            <a:ext cx="3845515" cy="4851311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Меню – главный режим</a:t>
            </a:r>
          </a:p>
          <a:p>
            <a:r>
              <a:rPr lang="ru-RU" sz="2800" dirty="0" smtClean="0"/>
              <a:t>Настройки – конфигурирование плоттера</a:t>
            </a:r>
          </a:p>
          <a:p>
            <a:r>
              <a:rPr lang="ru-RU" sz="2800" dirty="0" smtClean="0"/>
              <a:t>Калибровка – ручное управление приводами плоттера</a:t>
            </a:r>
          </a:p>
          <a:p>
            <a:r>
              <a:rPr lang="ru-RU" sz="2800" dirty="0" smtClean="0"/>
              <a:t>Печать – Автоматический процесс печати.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8" y="1549489"/>
            <a:ext cx="8063647" cy="46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Конвертация изображения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2DAB62-FE2D-44E0-B08B-AAF372A482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1" y="3004061"/>
            <a:ext cx="1937769" cy="16670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4EF158-0EB0-4B64-95B5-41FB13EBA5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19" y="3030186"/>
            <a:ext cx="1937769" cy="16832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E7AC6D-FF46-4ABC-8CCB-E12275FD18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53" y="3030186"/>
            <a:ext cx="1969465" cy="1698609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788783" y="1937142"/>
            <a:ext cx="598745" cy="59874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1</a:t>
            </a:r>
            <a:endParaRPr lang="ru-RU" sz="9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2888351" y="1937143"/>
            <a:ext cx="598744" cy="59874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8" name="Овал 7"/>
          <p:cNvSpPr/>
          <p:nvPr/>
        </p:nvSpPr>
        <p:spPr>
          <a:xfrm>
            <a:off x="5202547" y="1925854"/>
            <a:ext cx="598745" cy="598745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3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1433" y="6094960"/>
            <a:ext cx="66787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Ссылка на </a:t>
            </a:r>
            <a:r>
              <a:rPr lang="ru-RU" sz="2000" b="1" dirty="0" smtClean="0"/>
              <a:t>исходны</a:t>
            </a:r>
            <a:r>
              <a:rPr lang="ru-RU" sz="2000" b="1" dirty="0"/>
              <a:t>й</a:t>
            </a:r>
            <a:r>
              <a:rPr lang="ru-RU" sz="2000" b="1" dirty="0" smtClean="0"/>
              <a:t> код </a:t>
            </a:r>
            <a:r>
              <a:rPr lang="ru-RU" sz="2000" b="1" dirty="0"/>
              <a:t>конвертера: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https://github.com/JustPret/png2schem.git</a:t>
            </a:r>
            <a:endParaRPr lang="ru-RU" sz="2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B485D-F86B-4576-BBE4-1B4A9230ADFC}"/>
              </a:ext>
            </a:extLst>
          </p:cNvPr>
          <p:cNvSpPr txBox="1"/>
          <p:nvPr/>
        </p:nvSpPr>
        <p:spPr>
          <a:xfrm>
            <a:off x="-85712" y="4795789"/>
            <a:ext cx="224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Исходное </a:t>
            </a:r>
            <a:r>
              <a:rPr lang="ru-RU" sz="2400" dirty="0"/>
              <a:t>изображение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3FD8B-BEA7-466E-B2CD-6040C0978642}"/>
              </a:ext>
            </a:extLst>
          </p:cNvPr>
          <p:cNvSpPr txBox="1"/>
          <p:nvPr/>
        </p:nvSpPr>
        <p:spPr>
          <a:xfrm>
            <a:off x="2287109" y="4837822"/>
            <a:ext cx="1829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Наложение</a:t>
            </a:r>
          </a:p>
          <a:p>
            <a:pPr algn="ctr"/>
            <a:r>
              <a:rPr lang="ru-RU" sz="2400" dirty="0"/>
              <a:t>фильтров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75F81-2AAB-4423-B8A0-75F67AFFCD06}"/>
              </a:ext>
            </a:extLst>
          </p:cNvPr>
          <p:cNvSpPr txBox="1"/>
          <p:nvPr/>
        </p:nvSpPr>
        <p:spPr>
          <a:xfrm>
            <a:off x="4507753" y="4861840"/>
            <a:ext cx="16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Расчёт </a:t>
            </a:r>
          </a:p>
          <a:p>
            <a:pPr algn="ctr"/>
            <a:r>
              <a:rPr lang="ru-RU" sz="2400" dirty="0"/>
              <a:t>маршрута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370" y="1690688"/>
            <a:ext cx="4648849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-28575"/>
            <a:ext cx="8801100" cy="68865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900" y="365125"/>
            <a:ext cx="3378200" cy="1476375"/>
          </a:xfrm>
        </p:spPr>
        <p:txBody>
          <a:bodyPr>
            <a:normAutofit fontScale="90000"/>
          </a:bodyPr>
          <a:lstStyle/>
          <a:p>
            <a:r>
              <a:rPr lang="ru-RU" sz="4900" b="1" dirty="0">
                <a:latin typeface="Bahnschrift SemiBold" panose="020B0502040204020203" pitchFamily="34" charset="0"/>
              </a:rPr>
              <a:t>Испытания </a:t>
            </a:r>
            <a:r>
              <a:rPr lang="en-US" sz="4900" b="1" dirty="0">
                <a:latin typeface="Bahnschrift SemiBold" panose="020B0502040204020203" pitchFamily="34" charset="0"/>
              </a:rPr>
              <a:t/>
            </a:r>
            <a:br>
              <a:rPr lang="en-US" sz="4900" b="1" dirty="0">
                <a:latin typeface="Bahnschrift SemiBold" panose="020B0502040204020203" pitchFamily="34" charset="0"/>
              </a:rPr>
            </a:br>
            <a:r>
              <a:rPr lang="ru-RU" sz="4900" b="1" dirty="0">
                <a:latin typeface="Bahnschrift SemiBold" panose="020B0502040204020203" pitchFamily="34" charset="0"/>
              </a:rPr>
              <a:t>плоттера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5893" y="2063691"/>
            <a:ext cx="28103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Устройство уже помогает учителям рисовать памятки, схемы и таблицы.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Одна из схем приведена здесь.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25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500" y="481012"/>
            <a:ext cx="3514724" cy="1012825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Выводы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62585" y="2105310"/>
            <a:ext cx="5081908" cy="32917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Разработан прототип, соответствующий поставленной задаче.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Есть перспективные направления дальнейшей разработки.</a:t>
            </a:r>
          </a:p>
          <a:p>
            <a:endParaRPr lang="en-US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10" y="436507"/>
            <a:ext cx="2951154" cy="267028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7D566D-FCF9-4609-98B7-A82471CBCB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29" y="3449873"/>
            <a:ext cx="3229336" cy="29996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408" y="130629"/>
            <a:ext cx="2928007" cy="29761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23219" y="609832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/>
              <a:t>Ссылка на исходный код плоттера: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https://github.com/JustPret/plotter.git</a:t>
            </a:r>
            <a:endParaRPr lang="ru-RU" sz="2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3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Bahnschrift SemiBold" panose="020B0502040204020203" pitchFamily="34" charset="0"/>
              </a:rPr>
              <a:t>Плоттер рисует логотип </a:t>
            </a:r>
            <a:r>
              <a:rPr lang="en-US" b="1" dirty="0" smtClean="0">
                <a:latin typeface="Bahnschrift SemiBold" panose="020B0502040204020203" pitchFamily="34" charset="0"/>
              </a:rPr>
              <a:t>Arduino</a:t>
            </a:r>
            <a:r>
              <a:rPr lang="ru-RU" b="1" dirty="0" smtClean="0">
                <a:latin typeface="Bahnschrift SemiBold" panose="020B0502040204020203" pitchFamily="34" charset="0"/>
              </a:rPr>
              <a:t/>
            </a:r>
            <a:br>
              <a:rPr lang="ru-RU" b="1" dirty="0" smtClean="0">
                <a:latin typeface="Bahnschrift SemiBold" panose="020B0502040204020203" pitchFamily="34" charset="0"/>
              </a:rPr>
            </a:br>
            <a:r>
              <a:rPr lang="ru-RU" sz="2000" b="1" dirty="0" smtClean="0">
                <a:latin typeface="Bahnschrift SemiBold" panose="020B0502040204020203" pitchFamily="34" charset="0"/>
              </a:rPr>
              <a:t>(резервный слайд)</a:t>
            </a:r>
            <a:endParaRPr lang="ru-RU" sz="4000" dirty="0"/>
          </a:p>
        </p:txBody>
      </p:sp>
      <p:pic>
        <p:nvPicPr>
          <p:cNvPr id="3" name="плоттер рисует логотип ардуино 16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4996"/>
          <a:stretch/>
        </p:blipFill>
        <p:spPr>
          <a:xfrm>
            <a:off x="2121338" y="1690688"/>
            <a:ext cx="7949324" cy="5167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53402" y="6350696"/>
            <a:ext cx="22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Ускорение видео </a:t>
            </a:r>
            <a:r>
              <a:rPr lang="en-US" dirty="0" smtClean="0">
                <a:solidFill>
                  <a:schemeClr val="bg1"/>
                </a:solidFill>
              </a:rPr>
              <a:t>x16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3348" y="1095737"/>
            <a:ext cx="4978474" cy="1435574"/>
          </a:xfrm>
        </p:spPr>
        <p:txBody>
          <a:bodyPr>
            <a:no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Учитель рисует схему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900" t="17513" b="17513"/>
          <a:stretch/>
        </p:blipFill>
        <p:spPr>
          <a:xfrm>
            <a:off x="5810581" y="0"/>
            <a:ext cx="6381419" cy="685800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1029" y="3260558"/>
            <a:ext cx="4750813" cy="1856726"/>
          </a:xfrm>
        </p:spPr>
        <p:txBody>
          <a:bodyPr>
            <a:normAutofit fontScale="92500"/>
          </a:bodyPr>
          <a:lstStyle/>
          <a:p>
            <a:r>
              <a:rPr lang="ru-RU" sz="3200" dirty="0" smtClean="0"/>
              <a:t>Рисование памятки на всю доску, даже с использованием проектора потребовалось 2 часа.</a:t>
            </a:r>
          </a:p>
        </p:txBody>
      </p:sp>
    </p:spTree>
    <p:extLst>
      <p:ext uri="{BB962C8B-B14F-4D97-AF65-F5344CB8AC3E}">
        <p14:creationId xmlns:p14="http://schemas.microsoft.com/office/powerpoint/2010/main" val="38052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6706" y="284560"/>
            <a:ext cx="5614194" cy="1460500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latin typeface="Bahnschrift SemiBold" panose="020B0502040204020203" pitchFamily="34" charset="0"/>
              </a:rPr>
              <a:t>Аналог </a:t>
            </a:r>
            <a:r>
              <a:rPr lang="en-US" sz="4400" b="1" dirty="0">
                <a:latin typeface="Bahnschrift SemiBold" panose="020B0502040204020203" pitchFamily="34" charset="0"/>
              </a:rPr>
              <a:t>- Makelangelo Art Robot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5806" t="2980"/>
          <a:stretch/>
        </p:blipFill>
        <p:spPr>
          <a:xfrm>
            <a:off x="5930900" y="0"/>
            <a:ext cx="6261101" cy="7442200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2825749" y="4905375"/>
            <a:ext cx="62357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7778" t="17500" r="28611" b="37685"/>
          <a:stretch/>
        </p:blipFill>
        <p:spPr>
          <a:xfrm>
            <a:off x="1226521" y="3306147"/>
            <a:ext cx="3198456" cy="3198456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16707" y="1861840"/>
            <a:ext cx="52368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Рисование шло долго, но полученный рисунок очень детализирован.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Из-за разнесённых модулей рисовальщика его неудобно масштабировать и крепить к доске.</a:t>
            </a:r>
          </a:p>
        </p:txBody>
      </p:sp>
    </p:spTree>
    <p:extLst>
      <p:ext uri="{BB962C8B-B14F-4D97-AF65-F5344CB8AC3E}">
        <p14:creationId xmlns:p14="http://schemas.microsoft.com/office/powerpoint/2010/main" val="360892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ipplast.ru/wp-content/uploads/2/c/5/2c581d594e6a2ce915aee6e0648796e7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t="7153" r="20796" b="1452"/>
          <a:stretch/>
        </p:blipFill>
        <p:spPr bwMode="auto">
          <a:xfrm>
            <a:off x="4048608" y="1344374"/>
            <a:ext cx="5410899" cy="55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 rot="260358">
            <a:off x="3689798" y="-1243298"/>
            <a:ext cx="684902" cy="975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https://mtdata.ru/u14/photo050B/20395099006-0/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42" y="1344375"/>
            <a:ext cx="4842670" cy="55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 rot="260358">
            <a:off x="8032291" y="-1243297"/>
            <a:ext cx="684902" cy="975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2300" y="19724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Bahnschrift SemiBold" panose="020B0502040204020203" pitchFamily="34" charset="0"/>
              </a:rPr>
              <a:t>Оформление интерьера</a:t>
            </a:r>
            <a:endParaRPr lang="ru-RU" sz="60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407" y="2021747"/>
            <a:ext cx="3911534" cy="313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Графическое оформление широко применяется в дизайне.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Размеры рисунка внутри несколько метров.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 внешних стенах несколько десятков метров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18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Способы нанесения изображений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6049E-6115-4BC4-86CF-AFA030631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2" t="355" r="17612" b="-355"/>
          <a:stretch/>
        </p:blipFill>
        <p:spPr>
          <a:xfrm>
            <a:off x="838200" y="1839073"/>
            <a:ext cx="3095857" cy="3095857"/>
          </a:xfrm>
          <a:prstGeom prst="rect">
            <a:avLst/>
          </a:prstGeom>
        </p:spPr>
      </p:pic>
      <p:pic>
        <p:nvPicPr>
          <p:cNvPr id="2050" name="Picture 2" descr="https://avatars.mds.yandex.net/i?id=756aa12925583a00dce9ccee988f6c21_l-5286781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81" y="1839074"/>
            <a:ext cx="3095856" cy="309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Наклейки в спальню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97" y="1843311"/>
            <a:ext cx="3091546" cy="309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083315"/>
            <a:ext cx="3154427" cy="9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Ручной </a:t>
            </a:r>
            <a:r>
              <a:rPr lang="ru-RU" sz="3200" dirty="0" smtClean="0"/>
              <a:t>труд</a:t>
            </a:r>
            <a:br>
              <a:rPr lang="ru-RU" sz="3200" dirty="0" smtClean="0"/>
            </a:br>
            <a:r>
              <a:rPr lang="ru-RU" sz="2400" dirty="0" smtClean="0"/>
              <a:t>Долго, нужны навыки</a:t>
            </a:r>
            <a:endParaRPr lang="ru-RU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222728" y="5097223"/>
            <a:ext cx="4063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Прямая </a:t>
            </a:r>
            <a:r>
              <a:rPr lang="ru-RU" sz="3200" dirty="0" smtClean="0"/>
              <a:t>печать</a:t>
            </a:r>
            <a:br>
              <a:rPr lang="ru-RU" sz="3200" dirty="0" smtClean="0"/>
            </a:br>
            <a:r>
              <a:rPr lang="ru-RU" sz="2400" dirty="0" smtClean="0"/>
              <a:t>дорого, размеры ограничены</a:t>
            </a:r>
            <a:endParaRPr lang="ru-RU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7762396" y="5083315"/>
            <a:ext cx="4429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Перенос изображения</a:t>
            </a:r>
            <a:br>
              <a:rPr lang="ru-RU" sz="3200" dirty="0" smtClean="0"/>
            </a:br>
            <a:r>
              <a:rPr lang="ru-RU" sz="2400" dirty="0" smtClean="0"/>
              <a:t>посредники в печати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904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919" y="203724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Bahnschrift SemiBold" panose="020B0502040204020203" pitchFamily="34" charset="0"/>
              </a:rPr>
              <a:t>Виды манипуляторов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3074" name="Picture 2" descr="https://ci4.googleusercontent.com/proxy/0mG2InA6XWTq7sySDVfIjsk9WTxfIqVYXBQMABCEKWlMtVC1uxxa3wex6-YnF29TUg=s0-d-e1-f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92" b="92773" l="5668" r="97672">
                        <a14:foregroundMark x1="35020" y1="33481" x2="68826" y2="56637"/>
                        <a14:foregroundMark x1="68826" y1="56637" x2="65891" y2="62684"/>
                        <a14:foregroundMark x1="65891" y1="62684" x2="34413" y2="35546"/>
                        <a14:foregroundMark x1="34413" y1="35546" x2="36336" y2="31268"/>
                        <a14:foregroundMark x1="56073" y1="50885" x2="64676" y2="57965"/>
                        <a14:foregroundMark x1="8198" y1="45870" x2="8704" y2="41150"/>
                        <a14:foregroundMark x1="10729" y1="37168" x2="10830" y2="41150"/>
                        <a14:foregroundMark x1="4960" y1="47198" x2="3441" y2="43658"/>
                        <a14:foregroundMark x1="92308" y1="52360" x2="95243" y2="47640"/>
                        <a14:foregroundMark x1="90283" y1="40118" x2="92713" y2="43215"/>
                        <a14:foregroundMark x1="94433" y1="42330" x2="55870" y2="8112"/>
                        <a14:foregroundMark x1="49595" y1="91003" x2="52328" y2="92920"/>
                        <a14:foregroundMark x1="49393" y1="3392" x2="50607" y2="3392"/>
                        <a14:backgroundMark x1="15891" y1="41888" x2="22571" y2="35103"/>
                        <a14:backgroundMark x1="22672" y1="35103" x2="29150" y2="42478"/>
                        <a14:backgroundMark x1="29150" y1="42478" x2="34919" y2="37168"/>
                        <a14:backgroundMark x1="34919" y1="37168" x2="61538" y2="64159"/>
                        <a14:backgroundMark x1="61538" y1="64159" x2="57287" y2="69912"/>
                        <a14:backgroundMark x1="38563" y1="24336" x2="73279" y2="51475"/>
                        <a14:backgroundMark x1="73279" y1="51475" x2="75000" y2="49263"/>
                        <a14:backgroundMark x1="55769" y1="55752" x2="60931" y2="60914"/>
                        <a14:backgroundMark x1="75202" y1="58850" x2="83603" y2="52212"/>
                        <a14:backgroundMark x1="57996" y1="74926" x2="59717" y2="73746"/>
                        <a14:backgroundMark x1="39575" y1="41003" x2="44737" y2="44248"/>
                        <a14:backgroundMark x1="56174" y1="55605" x2="62652" y2="60914"/>
                        <a14:backgroundMark x1="63259" y1="61357" x2="64372" y2="62684"/>
                        <a14:backgroundMark x1="85526" y1="51327" x2="85526" y2="51327"/>
                        <a14:backgroundMark x1="87652" y1="49558" x2="88765" y2="49558"/>
                        <a14:backgroundMark x1="89474" y1="48525" x2="89474" y2="48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3" y="1649141"/>
            <a:ext cx="4737815" cy="325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title="Идет вставка изображения...">
            <a:extLst>
              <a:ext uri="{FF2B5EF4-FFF2-40B4-BE49-F238E27FC236}">
                <a16:creationId xmlns:a16="http://schemas.microsoft.com/office/drawing/2014/main" id="{0CF0FBDC-48A3-4AD7-BEF0-EE643126C7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7" y="1431028"/>
            <a:ext cx="4488510" cy="3357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759" y="5194566"/>
            <a:ext cx="4685419" cy="98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С </a:t>
            </a:r>
            <a:r>
              <a:rPr lang="en-US" sz="3200" dirty="0" smtClean="0"/>
              <a:t>XY </a:t>
            </a:r>
            <a:r>
              <a:rPr lang="ru-RU" sz="3200" dirty="0" smtClean="0"/>
              <a:t>направляющими</a:t>
            </a:r>
            <a:br>
              <a:rPr lang="ru-RU" sz="3200" dirty="0" smtClean="0"/>
            </a:br>
            <a:r>
              <a:rPr lang="ru-RU" sz="2400" dirty="0" smtClean="0"/>
              <a:t>Ограничение размеров, надёжно</a:t>
            </a:r>
            <a:endParaRPr lang="ru-RU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643914" y="5027768"/>
            <a:ext cx="5548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Подвесная тросовая </a:t>
            </a:r>
            <a:r>
              <a:rPr lang="ru-RU" sz="3200" dirty="0" smtClean="0"/>
              <a:t>система</a:t>
            </a:r>
            <a:br>
              <a:rPr lang="ru-RU" sz="3200" dirty="0" smtClean="0"/>
            </a:br>
            <a:r>
              <a:rPr lang="ru-RU" sz="2400" dirty="0" smtClean="0"/>
              <a:t>незатруднительное масштабирование, возможна коррекция ошибок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483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103" y="457200"/>
            <a:ext cx="5179729" cy="849540"/>
          </a:xfrm>
        </p:spPr>
        <p:txBody>
          <a:bodyPr>
            <a:normAutofit fontScale="90000"/>
          </a:bodyPr>
          <a:lstStyle/>
          <a:p>
            <a:r>
              <a:rPr lang="ru-RU" sz="6000" dirty="0">
                <a:latin typeface="Bahnschrift SemiBold" panose="020B0502040204020203" pitchFamily="34" charset="0"/>
              </a:rPr>
              <a:t>Цель проекта</a:t>
            </a:r>
            <a:endParaRPr lang="ru-RU" sz="6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1103" y="1654628"/>
            <a:ext cx="6069012" cy="3309257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Создать автоматизированное устройство для </a:t>
            </a:r>
            <a:r>
              <a:rPr lang="ru-RU" sz="3200" dirty="0"/>
              <a:t>нанесения изображений на вертикальные поверхности, </a:t>
            </a:r>
            <a:r>
              <a:rPr lang="ru-RU" sz="3200" dirty="0" smtClean="0"/>
              <a:t>обладающее </a:t>
            </a:r>
            <a:r>
              <a:rPr lang="ru-RU" sz="3200" dirty="0"/>
              <a:t>широким диапазоном размеров рабочей области и простотой настроек и монтажа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D566D-FCF9-4609-98B7-A82471CBCBA0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0" b="6820"/>
          <a:stretch>
            <a:fillRect/>
          </a:stretch>
        </p:blipFill>
        <p:spPr>
          <a:xfrm>
            <a:off x="6908800" y="1306740"/>
            <a:ext cx="4852987" cy="383196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94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5542" y="305703"/>
            <a:ext cx="6011761" cy="1108075"/>
          </a:xfrm>
        </p:spPr>
        <p:txBody>
          <a:bodyPr>
            <a:noAutofit/>
          </a:bodyPr>
          <a:lstStyle/>
          <a:p>
            <a:r>
              <a:rPr lang="ru-RU" sz="6000" dirty="0">
                <a:latin typeface="Bahnschrift SemiBold" panose="020B0502040204020203" pitchFamily="34" charset="0"/>
              </a:rPr>
              <a:t>Ход разработки</a:t>
            </a:r>
          </a:p>
        </p:txBody>
      </p:sp>
      <p:pic>
        <p:nvPicPr>
          <p:cNvPr id="3" name="Рисунок 2" descr="C:\Users\NewTToNN\AppData\Local\Microsoft\Windows\INetCache\Content.Word\прототип 1101.jpg">
            <a:extLst>
              <a:ext uri="{FF2B5EF4-FFF2-40B4-BE49-F238E27FC236}">
                <a16:creationId xmlns:a16="http://schemas.microsoft.com/office/drawing/2014/main" id="{218DC586-D297-48C3-B0C6-2789130D6A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-584437" y="2316403"/>
            <a:ext cx="3981094" cy="281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646202-9B13-4C05-87BD-BDC39406D9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72" y="1723506"/>
            <a:ext cx="2806700" cy="3989553"/>
          </a:xfrm>
          <a:prstGeom prst="rect">
            <a:avLst/>
          </a:prstGeom>
        </p:spPr>
      </p:pic>
      <p:pic>
        <p:nvPicPr>
          <p:cNvPr id="5" name="Рисунок 4" descr="C:\Users\NewTToNN\AppData\Local\Microsoft\Windows\INetCache\Content.Word\прототип 2602.jpg">
            <a:extLst>
              <a:ext uri="{FF2B5EF4-FFF2-40B4-BE49-F238E27FC236}">
                <a16:creationId xmlns:a16="http://schemas.microsoft.com/office/drawing/2014/main" id="{018C4FF3-0014-4654-96BD-B68A39E00AA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172" y="1723507"/>
            <a:ext cx="3415944" cy="398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D566D-FCF9-4609-98B7-A82471CBCB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1715047"/>
            <a:ext cx="3967089" cy="3998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4015C-165E-4218-A2C5-CF878902A38D}"/>
              </a:ext>
            </a:extLst>
          </p:cNvPr>
          <p:cNvSpPr txBox="1"/>
          <p:nvPr/>
        </p:nvSpPr>
        <p:spPr>
          <a:xfrm>
            <a:off x="32869" y="5839292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Отладка кода и </a:t>
            </a:r>
          </a:p>
          <a:p>
            <a:r>
              <a:rPr lang="ru-RU" dirty="0"/>
              <a:t>проверка компонентов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9DA6D-25B8-41D1-AAD4-0DBFB9D28D39}"/>
              </a:ext>
            </a:extLst>
          </p:cNvPr>
          <p:cNvSpPr txBox="1"/>
          <p:nvPr/>
        </p:nvSpPr>
        <p:spPr>
          <a:xfrm>
            <a:off x="2812221" y="5848367"/>
            <a:ext cx="259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Проверка точности  перемещения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1D47-DB61-485B-A0FB-E4E68EED1178}"/>
              </a:ext>
            </a:extLst>
          </p:cNvPr>
          <p:cNvSpPr txBox="1"/>
          <p:nvPr/>
        </p:nvSpPr>
        <p:spPr>
          <a:xfrm>
            <a:off x="5483348" y="5848367"/>
            <a:ext cx="288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оптимизация деталей и размещение компонентов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8E08B-AF40-4CF2-BA0A-EB771EAB83F4}"/>
              </a:ext>
            </a:extLst>
          </p:cNvPr>
          <p:cNvSpPr txBox="1"/>
          <p:nvPr/>
        </p:nvSpPr>
        <p:spPr>
          <a:xfrm>
            <a:off x="9149126" y="5858644"/>
            <a:ext cx="2409389" cy="37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Итоговый вид изделия</a:t>
            </a:r>
          </a:p>
        </p:txBody>
      </p:sp>
    </p:spTree>
    <p:extLst>
      <p:ext uri="{BB962C8B-B14F-4D97-AF65-F5344CB8AC3E}">
        <p14:creationId xmlns:p14="http://schemas.microsoft.com/office/powerpoint/2010/main" val="31550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114300"/>
            <a:ext cx="12255501" cy="1323976"/>
          </a:xfrm>
        </p:spPr>
        <p:txBody>
          <a:bodyPr>
            <a:noAutofit/>
          </a:bodyPr>
          <a:lstStyle/>
          <a:p>
            <a:r>
              <a:rPr lang="ru-RU" sz="5800" b="1" dirty="0">
                <a:latin typeface="Bahnschrift SemiBold" panose="020B0502040204020203" pitchFamily="34" charset="0"/>
              </a:rPr>
              <a:t>Выбор электронных компонентов</a:t>
            </a:r>
            <a:endParaRPr lang="ru-RU" sz="5800" dirty="0">
              <a:latin typeface="Bahnschrift SemiBold" panose="020B0502040204020203" pitchFamily="34" charset="0"/>
            </a:endParaRPr>
          </a:p>
        </p:txBody>
      </p:sp>
      <p:pic>
        <p:nvPicPr>
          <p:cNvPr id="4" name="Рисунок 3" descr="Купить Arduino NANO V 3.0 CH340G Arduino/ESP/Raspberry Pi (Доставка РФ,СНГ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10" y="1647622"/>
            <a:ext cx="2316552" cy="1738483"/>
          </a:xfrm>
          <a:prstGeom prst="rect">
            <a:avLst/>
          </a:prstGeom>
        </p:spPr>
      </p:pic>
      <p:pic>
        <p:nvPicPr>
          <p:cNvPr id="5" name="Рисунок 4" descr="Плата расширения для Arduino Nano (Arduino Nano Shield V3.0) купить в Алматы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6" y="1487787"/>
            <a:ext cx="2559500" cy="2175545"/>
          </a:xfrm>
          <a:prstGeom prst="rect">
            <a:avLst/>
          </a:prstGeom>
        </p:spPr>
      </p:pic>
      <p:pic>
        <p:nvPicPr>
          <p:cNvPr id="6" name="Рисунок 5" descr="Nettigo: OLED Display 0.96&quot; I2C 128x64 SSD1306 white [Yā nǔ shén]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22" y="4237112"/>
            <a:ext cx="3114930" cy="1751867"/>
          </a:xfrm>
          <a:prstGeom prst="rect">
            <a:avLst/>
          </a:prstGeom>
        </p:spPr>
      </p:pic>
      <p:pic>
        <p:nvPicPr>
          <p:cNvPr id="7" name="Рисунок 6" descr="https://a.allegroimg.com/original/03bda3/808b2a0b4dbcac2ddae72f79189a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0" y="4147253"/>
            <a:ext cx="2989848" cy="1991807"/>
          </a:xfrm>
          <a:prstGeom prst="rect">
            <a:avLst/>
          </a:prstGeom>
        </p:spPr>
      </p:pic>
      <p:pic>
        <p:nvPicPr>
          <p:cNvPr id="8" name="Рисунок 7" descr="https://avatars.mds.yandex.net/get-goods_pic/8876275/pic0d115e275a54df0db5ef5c2ef8a57909/350x350?&amp;n=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41" y="1323219"/>
            <a:ext cx="2307396" cy="2307396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32" y="4197073"/>
            <a:ext cx="2215833" cy="2215833"/>
          </a:xfrm>
          <a:prstGeom prst="rect">
            <a:avLst/>
          </a:prstGeom>
        </p:spPr>
      </p:pic>
      <p:pic>
        <p:nvPicPr>
          <p:cNvPr id="10" name="Рисунок 9" descr="SD Card модуль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15" y="1492207"/>
            <a:ext cx="2481366" cy="206750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44" y="3948359"/>
            <a:ext cx="2329371" cy="232937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177107" y="3501833"/>
            <a:ext cx="14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Shield Nano</a:t>
            </a:r>
            <a:endParaRPr lang="ru-RU" sz="20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542973" y="3501833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Arduino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Nano</a:t>
            </a:r>
            <a:endParaRPr lang="ru-RU" sz="20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994471" y="3519946"/>
            <a:ext cx="2366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Mini TF Card Module</a:t>
            </a:r>
            <a:endParaRPr lang="ru-RU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120085" y="6124063"/>
            <a:ext cx="2270557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Cервопривод SG90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923041" y="6177737"/>
            <a:ext cx="2321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Драйвера ULN2003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755584" y="3515737"/>
            <a:ext cx="305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Шаговый мотор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28BYJ-48</a:t>
            </a:r>
            <a:endParaRPr lang="ru-RU" sz="2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6891" y="6172254"/>
            <a:ext cx="3039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джойстика ky-023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726566" y="6217337"/>
            <a:ext cx="183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OLED дисплей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81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265</Words>
  <Application>Microsoft Office PowerPoint</Application>
  <PresentationFormat>Широкоэкранный</PresentationFormat>
  <Paragraphs>75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Bahnschrift SemiBold</vt:lpstr>
      <vt:lpstr>Calibri</vt:lpstr>
      <vt:lpstr>Calibri Light</vt:lpstr>
      <vt:lpstr>Corbel</vt:lpstr>
      <vt:lpstr>Times New Roman</vt:lpstr>
      <vt:lpstr>Тема Office</vt:lpstr>
      <vt:lpstr>Проект «Маркерный настенный плоттер»</vt:lpstr>
      <vt:lpstr>Учитель рисует схему</vt:lpstr>
      <vt:lpstr>Аналог - Makelangelo Art Robot</vt:lpstr>
      <vt:lpstr>Оформление интерьера</vt:lpstr>
      <vt:lpstr>Способы нанесения изображений</vt:lpstr>
      <vt:lpstr>Виды манипуляторов</vt:lpstr>
      <vt:lpstr>Цель проекта</vt:lpstr>
      <vt:lpstr>Ход разработки</vt:lpstr>
      <vt:lpstr>Выбор электронных компонентов</vt:lpstr>
      <vt:lpstr>Конструкция плоттера</vt:lpstr>
      <vt:lpstr>Пользовательское меню</vt:lpstr>
      <vt:lpstr>Конвертация изображения</vt:lpstr>
      <vt:lpstr>Испытания  плоттера </vt:lpstr>
      <vt:lpstr>Выводы</vt:lpstr>
      <vt:lpstr>Плоттер рисует логотип Arduino (резервный слайд)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NewTToNN</dc:creator>
  <cp:lastModifiedBy>NewTToNN</cp:lastModifiedBy>
  <cp:revision>52</cp:revision>
  <dcterms:created xsi:type="dcterms:W3CDTF">2023-02-20T00:29:09Z</dcterms:created>
  <dcterms:modified xsi:type="dcterms:W3CDTF">2023-02-20T22:35:57Z</dcterms:modified>
</cp:coreProperties>
</file>